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0"/>
  </p:notesMasterIdLst>
  <p:sldIdLst>
    <p:sldId id="257" r:id="rId2"/>
    <p:sldId id="258" r:id="rId3"/>
    <p:sldId id="265" r:id="rId4"/>
    <p:sldId id="309" r:id="rId5"/>
    <p:sldId id="326" r:id="rId6"/>
    <p:sldId id="310" r:id="rId7"/>
    <p:sldId id="311" r:id="rId8"/>
    <p:sldId id="312" r:id="rId9"/>
    <p:sldId id="313" r:id="rId10"/>
    <p:sldId id="314" r:id="rId11"/>
    <p:sldId id="315" r:id="rId12"/>
    <p:sldId id="318" r:id="rId13"/>
    <p:sldId id="317" r:id="rId14"/>
    <p:sldId id="316" r:id="rId15"/>
    <p:sldId id="319" r:id="rId16"/>
    <p:sldId id="308" r:id="rId17"/>
    <p:sldId id="284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01F4B-1D68-4779-A581-0D678DFF4098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4AF81-BC31-4ECF-AA7B-209B1ABF18A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6087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8871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3116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153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09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1869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218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6952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789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890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002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3321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598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5950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789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1170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814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046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52A3B-329E-4B45-9218-C6B17694DD95}" type="datetimeFigureOut">
              <a:rPr lang="en-AE" smtClean="0"/>
              <a:t>04/08/2024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21754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lear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ePnopfIi2WPPnioo64zInbov3KC-xhrvUtS_nfl5pwvHzzcw/viewform?usp=sf_lin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programming-language-tutorial/" TargetMode="External"/><Relationship Id="rId2" Type="http://schemas.openxmlformats.org/officeDocument/2006/relationships/hyperlink" Target="https://realpyth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A375-C9F3-41CB-719C-C3F52EDE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361063"/>
            <a:ext cx="8791575" cy="2015531"/>
          </a:xfrm>
        </p:spPr>
        <p:txBody>
          <a:bodyPr>
            <a:normAutofit/>
          </a:bodyPr>
          <a:lstStyle/>
          <a:p>
            <a:r>
              <a:rPr lang="en-US" dirty="0"/>
              <a:t>Session 6:Libraries and capstone project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AE528-4CED-6CBE-082A-DC2B467C2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377939"/>
            <a:ext cx="5315946" cy="348987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/>
              <a:t>Arfa Kazi, Head of Python Programming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2C2FA9-6216-A740-6C4B-E4E5A7BD6DC6}"/>
              </a:ext>
            </a:extLst>
          </p:cNvPr>
          <p:cNvSpPr txBox="1">
            <a:spLocks/>
          </p:cNvSpPr>
          <p:nvPr/>
        </p:nvSpPr>
        <p:spPr>
          <a:xfrm>
            <a:off x="1876424" y="2408830"/>
            <a:ext cx="6585188" cy="571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Middlesex Computing Society: Python Programming</a:t>
            </a:r>
            <a:endParaRPr lang="en-A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4691-B730-4A55-E4EB-723D6ABB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756" y="438342"/>
            <a:ext cx="2447662" cy="2107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BCE8CA-98E5-027E-3ED2-6C6DA8D46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200" y="4002329"/>
            <a:ext cx="2605799" cy="285567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0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1793-63D2-4D73-257B-A7851445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TensorFlow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A7F81-9EA7-5534-E196-5891AEB4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52" r="7105" b="-1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DED19-7DF9-075A-67B9-90D922D9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056" y="1806316"/>
            <a:ext cx="5898629" cy="4939258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1900" dirty="0"/>
              <a:t>TensorFlow is an open-source machine learning framework developed by Google. It is used for building and deploying machine learning models, especially deep learning neural networks.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Key Features: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Versatility: Supports a wide range of tasks, from image and speech recognition to natural language processing.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Scalability: Can be deployed on various platforms, including desktops, servers, and mobile devices.</a:t>
            </a:r>
          </a:p>
          <a:p>
            <a:pPr lvl="1">
              <a:lnSpc>
                <a:spcPct val="110000"/>
              </a:lnSpc>
            </a:pPr>
            <a:r>
              <a:rPr lang="en-US" sz="1900" dirty="0"/>
              <a:t>Extensive Community: A large ecosystem of tools, libraries, and community support.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Example Uses: Image Classification, Natural Language Processing (NLP)</a:t>
            </a:r>
          </a:p>
          <a:p>
            <a:pPr>
              <a:lnSpc>
                <a:spcPct val="110000"/>
              </a:lnSpc>
            </a:pPr>
            <a:r>
              <a:rPr lang="en-US" sz="1900" dirty="0">
                <a:hlinkClick r:id="rId4"/>
              </a:rPr>
              <a:t>https://www.tensorflow.org/learn</a:t>
            </a:r>
            <a:r>
              <a:rPr lang="en-US" sz="1900" dirty="0"/>
              <a:t> </a:t>
            </a:r>
          </a:p>
          <a:p>
            <a:pPr>
              <a:lnSpc>
                <a:spcPct val="110000"/>
              </a:lnSpc>
            </a:pP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88272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0331-025D-6E1F-9C4B-0150F5B4A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Django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244D-DB7C-5F1B-44DD-461559638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847" y="1589512"/>
            <a:ext cx="5395488" cy="4864308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Django is a high-level, open-source web framework written in Python. It follows the "batteries-included" philosophy, providing many features out-of-the-box to facilitate rapid development of secure and maintainable websites.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Key Features:</a:t>
            </a:r>
            <a:endParaRPr lang="en-US" sz="1600" dirty="0"/>
          </a:p>
          <a:p>
            <a:pPr lvl="1">
              <a:lnSpc>
                <a:spcPct val="110000"/>
              </a:lnSpc>
            </a:pPr>
            <a:r>
              <a:rPr lang="en-US" sz="1600" dirty="0"/>
              <a:t>Rapid Development: Built-in features like authentication, URL routing, and a templating engine.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Security: Includes protections against common web vulnerabilities, such as SQL injection and cross-site scripting (XSS).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Scalability: Suitable for small projects and large, complex web applications.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Example Uses: Web Applications, APIs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hlinkClick r:id="rId3"/>
              </a:rPr>
              <a:t>https://www.djangoproject.com/</a:t>
            </a:r>
            <a:r>
              <a:rPr lang="en-US" sz="1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ECBD4-A92A-5908-9175-8D632AE26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4" r="7044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727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9CE0B2-5A69-8A91-E1BA-7582F24DA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GB" sz="4000"/>
              <a:t>Other Useful Libraries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6971-AF56-0A6F-561D-405D84D7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en-GB" sz="1800"/>
              <a:t>SciPy: Used for scientific and technical computing.</a:t>
            </a:r>
          </a:p>
          <a:p>
            <a:r>
              <a:rPr lang="en-GB" sz="1800"/>
              <a:t>Scikit-learn: Machine learning library for Python. </a:t>
            </a:r>
          </a:p>
          <a:p>
            <a:r>
              <a:rPr lang="en-GB" sz="1800"/>
              <a:t>OpenCV: Library for computer vision.</a:t>
            </a:r>
          </a:p>
          <a:p>
            <a:r>
              <a:rPr lang="en-GB" sz="1800"/>
              <a:t>Requests: HTTP library for sending HTTP requests.</a:t>
            </a:r>
          </a:p>
          <a:p>
            <a:r>
              <a:rPr lang="en-GB" sz="1800"/>
              <a:t>Beautiful Soup: </a:t>
            </a:r>
            <a:r>
              <a:rPr lang="en-US" sz="1800"/>
              <a:t>library allowing you to extract data from HTML and XML files.</a:t>
            </a:r>
          </a:p>
          <a:p>
            <a:r>
              <a:rPr lang="en-GB" sz="1800"/>
              <a:t>Bokeh: </a:t>
            </a:r>
            <a:r>
              <a:rPr lang="en-US" sz="1800"/>
              <a:t>A library for creating interactive visualizations for modern web browsers.</a:t>
            </a:r>
            <a:endParaRPr lang="en-GB" sz="18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1250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1A37DB-EDD2-4025-A254-7FE5E4C7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D50C3BF-4EC6-4075-8C5A-BB4D9366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AAD5EEF9-647D-437D-909D-552158996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AD572E06-C69D-4C73-907F-E960818C9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9F583F-E6AF-9AB4-E09C-2DDB0A68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066" y="1122363"/>
            <a:ext cx="590752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Capstone Project!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81CBA-03A8-4960-B31D-428F78BC1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0896" y="3602038"/>
            <a:ext cx="5437103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cap="all">
                <a:solidFill>
                  <a:schemeClr val="tx2"/>
                </a:solidFill>
              </a:rPr>
              <a:t>Your final step in this Study Group!!</a:t>
            </a: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068D70D1-BE0A-79D3-139F-881AF54E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207" r="8717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C427DC4-D0C8-4AD1-971C-C179999E4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11827C78-913D-484C-8C41-03DA31425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B6F8B17C-D826-4328-938A-3EA29923D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39D88DB7-6249-4F7B-BE6A-FCC6D4978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756D5198-7167-4B16-AB98-5B4E36925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DA8DAFD5-0534-4B77-9BDA-835065CBA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7CA8B15F-CF03-4D11-8AEC-82E80157B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459FF9F8-7A9B-4AA7-A132-383AF3485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BA02FB8-E42C-45DA-AAF7-3397620DA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9929394A-93E2-4CC7-BE87-C83F6A8E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0D9C5509-FF48-4A4B-93E5-54BB49A4A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8D8D120B-EEA9-48FD-8996-23C6C46E1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3C6F42D5-B202-46C6-8515-D98407842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63970DAE-ED0B-4C16-A738-7D472097C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3057B46C-1C3D-49B0-BFA0-F8C524233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48CF20C5-3838-4173-A8B8-B2F2C98F1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ECE30E10-7578-4E62-ACBF-10C47906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944967BD-A875-4678-99F4-7F57BB00D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39B8890D-782F-4441-99F8-24D555ADB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BD2843C9-86AC-4823-8D89-66B62F94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B519EA3-915E-4EAD-A40F-32168E8E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7A321902-1E1D-4964-AF8F-D133DEA58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112E54C4-91A4-40EC-9182-578C6684F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8FA627D4-711B-43E1-956F-E83777F1E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A52861B4-1F11-4F96-B2C6-6CF1ABF3E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8B08E382-69A6-4F49-B9D0-30282ABF2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C90814EC-520D-44F5-86DC-EC86DC654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F912B22F-31DB-46D6-8E4E-54EBED6B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051A22F2-66B3-4FF2-89BD-CD02C2681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4C2C276D-BE72-4024-971D-6777F9524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6AFDDC6B-3AFC-48D7-95CF-5FBB511D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FFAA444D-5CF5-4864-A37F-A111C8FF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FF79462-E4F2-48A6-A56D-0D6025638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966D2CEE-D08F-46BC-B14C-93765B5B5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599A4AD6-C27F-4336-9E88-8C647A23C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44DF8341-5042-4DC0-BAEF-E3D91FF7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71762CC7-CB05-40DA-A00C-4E2E2480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4F9045FC-8914-48C8-A36C-AAA35E3F4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2B8DF617-2AF1-45FE-A0B8-E36B9580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492D7FF8-46B6-4679-9439-2057238D5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33DDE513-207C-49C7-BF67-7526AAAA1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ABEE1802-DF83-4775-831C-512B9B0B1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3882C4EF-F620-4972-8FB9-B856D2B6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531F85E7-F63E-4D39-8088-8195AD227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9ADD32DD-B096-4677-80F8-B92AA01E6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9F1863D8-139F-4C40-BF00-40B6EA0F3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41C88777-539F-4497-8ACD-DB5EB48C8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502CEC28-4F28-4576-B919-7262CCC1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C9E5198A-7C53-4D62-BA3D-A3AC6FD0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E9A854AB-3F74-4287-87DC-AF5A56885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4AB0057E-B3A6-4026-9957-95F85AEE5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3EE41E05-F297-4026-836E-28493C070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C92C5E3B-704D-4F3E-8093-7CA684C41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825CD6F0-AF7C-4FF4-97CB-67456D1D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C4DD64A4-C034-4789-BB5E-F569044A3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683E0DB-6F21-4C3E-8305-9450FD8D6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A05D6A-7B96-4CC8-AE3F-7FD9D8AD9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Freeform 33">
              <a:extLst>
                <a:ext uri="{FF2B5EF4-FFF2-40B4-BE49-F238E27FC236}">
                  <a16:creationId xmlns:a16="http://schemas.microsoft.com/office/drawing/2014/main" id="{5D804E2E-555D-4400-AF17-C855839CB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18D98775-8A76-44FB-B847-48847A7B5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81718D4D-D78C-49F6-A8D0-9BFA8281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77635061-C105-40C2-B344-85AFF348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" name="Freeform 37">
              <a:extLst>
                <a:ext uri="{FF2B5EF4-FFF2-40B4-BE49-F238E27FC236}">
                  <a16:creationId xmlns:a16="http://schemas.microsoft.com/office/drawing/2014/main" id="{8AC7657B-8096-43B1-8064-66D26AD3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4" name="Freeform 38">
              <a:extLst>
                <a:ext uri="{FF2B5EF4-FFF2-40B4-BE49-F238E27FC236}">
                  <a16:creationId xmlns:a16="http://schemas.microsoft.com/office/drawing/2014/main" id="{53E7728E-84D6-4409-8B01-362F9C83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4AC472D4-CE53-4329-A993-58B6E842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26159CF8-0326-4216-A837-F6D30FE96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7" name="Rectangle 41">
              <a:extLst>
                <a:ext uri="{FF2B5EF4-FFF2-40B4-BE49-F238E27FC236}">
                  <a16:creationId xmlns:a16="http://schemas.microsoft.com/office/drawing/2014/main" id="{9BC6B81B-A802-4A4A-A808-00EB76985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0856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C3DE-8C01-DED3-78B5-6BFAB332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Details about capstone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B9968-BBE0-462D-1360-1DA948FBA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78358"/>
          </a:xfrm>
        </p:spPr>
        <p:txBody>
          <a:bodyPr>
            <a:norm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Apply the skills and knowledge gained over the course.</a:t>
            </a:r>
          </a:p>
          <a:p>
            <a:r>
              <a:rPr lang="en-GB" b="1" dirty="0"/>
              <a:t>Project Scope: </a:t>
            </a:r>
            <a:r>
              <a:rPr lang="en-GB" dirty="0"/>
              <a:t>Create a comprehensive project using at least one Python library or module and the various concepts learned throughout this 6 weeks.</a:t>
            </a:r>
          </a:p>
          <a:p>
            <a:r>
              <a:rPr lang="en-US" b="1" dirty="0"/>
              <a:t>Project Guidelines:</a:t>
            </a:r>
          </a:p>
          <a:p>
            <a:pPr lvl="1"/>
            <a:r>
              <a:rPr lang="en-US" dirty="0"/>
              <a:t>Must include user input, data processing, and output.</a:t>
            </a:r>
          </a:p>
          <a:p>
            <a:pPr lvl="1"/>
            <a:r>
              <a:rPr lang="en-US" dirty="0"/>
              <a:t>Use at least one external Library/Module.</a:t>
            </a:r>
          </a:p>
          <a:p>
            <a:pPr lvl="1"/>
            <a:r>
              <a:rPr lang="en-US" dirty="0"/>
              <a:t>Incorporate visualizations if applicable.</a:t>
            </a:r>
          </a:p>
          <a:p>
            <a:pPr lvl="1"/>
            <a:r>
              <a:rPr lang="en-US" dirty="0"/>
              <a:t>Needs to be well commented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34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98BA-3789-1B44-9757-F0660B9B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Capstone 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30FB7-A1FB-5516-D0EE-70D37CF8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7474"/>
            <a:ext cx="9905999" cy="4376502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Data Analysis Project: </a:t>
            </a:r>
            <a:r>
              <a:rPr lang="en-GB" dirty="0"/>
              <a:t>Use Pandas and Matplotlib to </a:t>
            </a:r>
            <a:r>
              <a:rPr lang="en-GB" dirty="0" err="1"/>
              <a:t>analyze</a:t>
            </a:r>
            <a:r>
              <a:rPr lang="en-GB" dirty="0"/>
              <a:t> and visualize a dataset.</a:t>
            </a:r>
          </a:p>
          <a:p>
            <a:r>
              <a:rPr lang="en-GB" b="1" dirty="0"/>
              <a:t>Simple Game: </a:t>
            </a:r>
            <a:r>
              <a:rPr lang="en-GB" dirty="0"/>
              <a:t>Create a basic game using </a:t>
            </a:r>
            <a:r>
              <a:rPr lang="en-GB" dirty="0" err="1"/>
              <a:t>Pygame</a:t>
            </a:r>
            <a:r>
              <a:rPr lang="en-GB" dirty="0"/>
              <a:t>.</a:t>
            </a:r>
          </a:p>
          <a:p>
            <a:r>
              <a:rPr lang="en-GB" b="1" dirty="0"/>
              <a:t>Personal Finance Tracker: </a:t>
            </a:r>
            <a:r>
              <a:rPr lang="en-GB" dirty="0"/>
              <a:t>Track expenses and visualize spending habits.</a:t>
            </a:r>
          </a:p>
          <a:p>
            <a:r>
              <a:rPr lang="en-GB" b="1" dirty="0"/>
              <a:t>Machine Learning Model: </a:t>
            </a:r>
            <a:r>
              <a:rPr lang="en-GB" dirty="0"/>
              <a:t>Train a basic model using Scikit-learn/</a:t>
            </a:r>
            <a:r>
              <a:rPr lang="en-GB" dirty="0" err="1"/>
              <a:t>Tensorflow</a:t>
            </a:r>
            <a:r>
              <a:rPr lang="en-GB" dirty="0"/>
              <a:t>.</a:t>
            </a:r>
          </a:p>
          <a:p>
            <a:r>
              <a:rPr lang="en-GB" b="1" dirty="0"/>
              <a:t>To-Do List Application: </a:t>
            </a:r>
            <a:r>
              <a:rPr lang="en-US" dirty="0"/>
              <a:t>Build a simple to-do list app that allows users to add, delete, and mark tasks as complete with </a:t>
            </a:r>
            <a:r>
              <a:rPr lang="en-US" dirty="0" err="1"/>
              <a:t>Tkinter</a:t>
            </a:r>
            <a:r>
              <a:rPr lang="en-US" dirty="0"/>
              <a:t>.</a:t>
            </a:r>
          </a:p>
          <a:p>
            <a:r>
              <a:rPr lang="en-GB" b="1" dirty="0"/>
              <a:t>Weather App: </a:t>
            </a:r>
            <a:r>
              <a:rPr lang="en-US" dirty="0"/>
              <a:t>Create an application that fetches and displays weather information for a given location with Requests.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6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07BB-84E3-C97F-F3DF-73236AB5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/>
              <a:t>Mini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B6FF-F16D-85EA-9CA2-FE864538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556562"/>
            <a:ext cx="9905999" cy="2882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Get all correct for a Prize!!</a:t>
            </a:r>
          </a:p>
          <a:p>
            <a:pPr marL="0" indent="0" algn="ctr">
              <a:buNone/>
            </a:pPr>
            <a:r>
              <a:rPr lang="en-GB" sz="3200" dirty="0">
                <a:hlinkClick r:id="rId2"/>
              </a:rPr>
              <a:t>https://docs.google.com/forms/d/e/1FAIpQLSePnopfIi2WPPnioo64zInbov3KC-xhrvUtS_nfl5pwvHzzcw/viewform?usp=sf_link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2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CAE9-11ED-9088-AEFF-25195926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165EC-2EC0-C618-5226-D381D5B4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https://realpython.com/</a:t>
            </a:r>
            <a:endParaRPr lang="en-GB" dirty="0"/>
          </a:p>
          <a:p>
            <a:r>
              <a:rPr lang="en-GB" dirty="0">
                <a:hlinkClick r:id="rId3"/>
              </a:rPr>
              <a:t>https://www.w3schools.com/python/</a:t>
            </a:r>
          </a:p>
          <a:p>
            <a:r>
              <a:rPr lang="en-GB" dirty="0">
                <a:hlinkClick r:id="rId3"/>
              </a:rPr>
              <a:t>https://www.geeksforgeeks.org/python-programming-language-tutorial/</a:t>
            </a:r>
            <a:endParaRPr lang="en-GB" dirty="0"/>
          </a:p>
          <a:p>
            <a:r>
              <a:rPr lang="en-GB" dirty="0">
                <a:hlinkClick r:id="rId4"/>
              </a:rPr>
              <a:t>https://docs.python.org/3/library/index.html</a:t>
            </a:r>
            <a:r>
              <a:rPr lang="en-GB" dirty="0"/>
              <a:t> </a:t>
            </a:r>
          </a:p>
          <a:p>
            <a:r>
              <a:rPr lang="en-AE" dirty="0"/>
              <a:t>YouTube, LinkedIn learning, Coursera, Udemy, Cisco NetAcad, Google, GPT</a:t>
            </a:r>
          </a:p>
        </p:txBody>
      </p:sp>
    </p:spTree>
    <p:extLst>
      <p:ext uri="{BB962C8B-B14F-4D97-AF65-F5344CB8AC3E}">
        <p14:creationId xmlns:p14="http://schemas.microsoft.com/office/powerpoint/2010/main" val="40596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d with text and flowers&#10;&#10;Description automatically generated">
            <a:extLst>
              <a:ext uri="{FF2B5EF4-FFF2-40B4-BE49-F238E27FC236}">
                <a16:creationId xmlns:a16="http://schemas.microsoft.com/office/drawing/2014/main" id="{4CED3BC2-D533-F9AD-BAFC-4F032FBAE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9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9F3A-BE2E-5438-4DC4-88E478C4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53333"/>
          </a:xfrm>
        </p:spPr>
        <p:txBody>
          <a:bodyPr>
            <a:normAutofit/>
          </a:bodyPr>
          <a:lstStyle/>
          <a:p>
            <a:r>
              <a:rPr lang="en-US" sz="4400" dirty="0"/>
              <a:t>Last week’s recap</a:t>
            </a:r>
            <a:endParaRPr lang="en-A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C28C9-30DE-0ADD-8729-13FF64A6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0090"/>
            <a:ext cx="8882869" cy="442869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Understand the principles of </a:t>
            </a:r>
            <a:r>
              <a:rPr lang="en-US" sz="3200" dirty="0">
                <a:highlight>
                  <a:srgbClr val="808080"/>
                </a:highlight>
              </a:rPr>
              <a:t>Object-Oriented Programming (OOP).</a:t>
            </a:r>
          </a:p>
          <a:p>
            <a:r>
              <a:rPr lang="en-US" sz="3200" dirty="0"/>
              <a:t>Learn how to define and create classes and objects.</a:t>
            </a:r>
          </a:p>
          <a:p>
            <a:r>
              <a:rPr lang="en-US" sz="3200" dirty="0"/>
              <a:t>Understand and implement class attributes and methods.</a:t>
            </a:r>
          </a:p>
          <a:p>
            <a:r>
              <a:rPr lang="en-US" sz="3200" dirty="0"/>
              <a:t>Explore the concepts of inheritance, polymorphism, encapsulation, and abstraction.</a:t>
            </a:r>
            <a:endParaRPr lang="en-A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F55D7-7586-F51B-3270-B36F49497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13" t="9232" r="26887" b="16450"/>
          <a:stretch/>
        </p:blipFill>
        <p:spPr>
          <a:xfrm>
            <a:off x="10192646" y="1671851"/>
            <a:ext cx="1709530" cy="2570347"/>
          </a:xfrm>
          <a:prstGeom prst="flowChartOffpage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9240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DAAC-8E65-04B3-CBC7-0EB7E47A5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Week’s objectives: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AC7A1-42D0-4632-EA60-88CC80AD7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8686"/>
            <a:ext cx="7886582" cy="4203277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Understand the role and importance of </a:t>
            </a:r>
            <a:r>
              <a:rPr lang="en-US" sz="3200" dirty="0">
                <a:highlight>
                  <a:srgbClr val="808080"/>
                </a:highlight>
              </a:rPr>
              <a:t>libraries</a:t>
            </a:r>
            <a:r>
              <a:rPr lang="en-US" sz="3200" dirty="0"/>
              <a:t>.</a:t>
            </a:r>
          </a:p>
          <a:p>
            <a:r>
              <a:rPr lang="en-US" sz="3200" dirty="0"/>
              <a:t>Learn how to install and import popular libraries.</a:t>
            </a:r>
          </a:p>
          <a:p>
            <a:r>
              <a:rPr lang="en-US" sz="3200" dirty="0"/>
              <a:t>Discuss the capstone project requirements and objectives.</a:t>
            </a:r>
          </a:p>
          <a:p>
            <a:r>
              <a:rPr lang="en-US" sz="3200" dirty="0"/>
              <a:t>Brainstorm and select a project idea based on learned concepts.</a:t>
            </a:r>
            <a:endParaRPr lang="en-AE" sz="3200" dirty="0"/>
          </a:p>
        </p:txBody>
      </p:sp>
      <p:pic>
        <p:nvPicPr>
          <p:cNvPr id="1026" name="Picture 2" descr="Checklist png images | PNGWing">
            <a:extLst>
              <a:ext uri="{FF2B5EF4-FFF2-40B4-BE49-F238E27FC236}">
                <a16:creationId xmlns:a16="http://schemas.microsoft.com/office/drawing/2014/main" id="{45F83F92-AB00-562F-29C0-0945E778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1" b="98889" l="10000" r="90000">
                        <a14:foregroundMark x1="20833" y1="95556" x2="24722" y2="29444"/>
                        <a14:foregroundMark x1="24722" y1="29444" x2="39722" y2="16111"/>
                        <a14:foregroundMark x1="39722" y1="16111" x2="48056" y2="1667"/>
                        <a14:foregroundMark x1="48056" y1="1667" x2="58333" y2="12500"/>
                        <a14:foregroundMark x1="58333" y1="12500" x2="75833" y2="16944"/>
                        <a14:foregroundMark x1="75833" y1="16944" x2="83611" y2="86667"/>
                        <a14:foregroundMark x1="83611" y1="86667" x2="73889" y2="97778"/>
                        <a14:foregroundMark x1="73889" y1="97778" x2="33056" y2="98889"/>
                        <a14:foregroundMark x1="33056" y1="98889" x2="20278" y2="94722"/>
                        <a14:foregroundMark x1="43333" y1="7500" x2="56667" y2="6667"/>
                        <a14:foregroundMark x1="22778" y1="53333" x2="21389" y2="24167"/>
                        <a14:foregroundMark x1="21389" y1="24167" x2="21389" y2="24167"/>
                        <a14:foregroundMark x1="21389" y1="30278" x2="35000" y2="20000"/>
                        <a14:foregroundMark x1="35000" y1="20000" x2="36944" y2="20278"/>
                        <a14:foregroundMark x1="16944" y1="26667" x2="29167" y2="14444"/>
                        <a14:foregroundMark x1="29167" y1="14444" x2="45000" y2="12500"/>
                        <a14:foregroundMark x1="45000" y1="12500" x2="45278" y2="12500"/>
                        <a14:foregroundMark x1="34444" y1="34167" x2="29722" y2="61667"/>
                        <a14:foregroundMark x1="29722" y1="61667" x2="32500" y2="78333"/>
                        <a14:foregroundMark x1="32500" y1="78333" x2="55278" y2="69722"/>
                        <a14:foregroundMark x1="55278" y1="69722" x2="66111" y2="48889"/>
                        <a14:foregroundMark x1="66111" y1="48889" x2="55556" y2="28611"/>
                        <a14:foregroundMark x1="55556" y1="28611" x2="37500" y2="30000"/>
                        <a14:foregroundMark x1="37500" y1="30000" x2="30278" y2="35556"/>
                        <a14:foregroundMark x1="32778" y1="41944" x2="40833" y2="35278"/>
                        <a14:foregroundMark x1="72500" y1="13611" x2="82778" y2="24722"/>
                        <a14:foregroundMark x1="82778" y1="24722" x2="71389" y2="16389"/>
                        <a14:foregroundMark x1="71389" y1="16389" x2="71389" y2="15278"/>
                        <a14:foregroundMark x1="54722" y1="6667" x2="57778" y2="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975" y="2149755"/>
            <a:ext cx="2940627" cy="29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6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149308-D680-9BF9-0758-0BF1C5BD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GB" dirty="0"/>
              <a:t>What is a library?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A3C50-7BFB-6755-65E8-364A2C5DBD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086" r="31697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E0622-A676-CFDC-8C2A-715FCF349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1801814"/>
            <a:ext cx="6942054" cy="46964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Python libraries are collections of pre-written code that you can use in your programs.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They help to simplify complex tasks and add functionality without writing code from scratch. Libraries can include modules, functions, and classes.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Benefits of Libraries: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Code Reusability</a:t>
            </a:r>
            <a:r>
              <a:rPr lang="en-US" dirty="0"/>
              <a:t>: Avoid reinventing the wheel.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Efficiency:</a:t>
            </a:r>
            <a:r>
              <a:rPr lang="en-US" dirty="0"/>
              <a:t> Save time and effort.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Community Support: </a:t>
            </a:r>
            <a:r>
              <a:rPr lang="en-US" dirty="0"/>
              <a:t>Access to a wealth of resources and documentation.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Consistency: </a:t>
            </a:r>
            <a:r>
              <a:rPr lang="en-US" dirty="0"/>
              <a:t>Standardized solutions and best practices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39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1EA703-7789-27E8-A4A5-77CE5531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146" y="2622886"/>
            <a:ext cx="11171708" cy="1934374"/>
          </a:xfrm>
        </p:spPr>
      </p:pic>
    </p:spTree>
    <p:extLst>
      <p:ext uri="{BB962C8B-B14F-4D97-AF65-F5344CB8AC3E}">
        <p14:creationId xmlns:p14="http://schemas.microsoft.com/office/powerpoint/2010/main" val="23561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DF39-4E8A-9E9A-D1F6-E18E7BEA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 covered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CBDFD-174C-6068-FA69-EA1C9E44C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Matplotlib</a:t>
            </a:r>
          </a:p>
          <a:p>
            <a:r>
              <a:rPr lang="en-GB" dirty="0"/>
              <a:t>Pandas</a:t>
            </a:r>
          </a:p>
          <a:p>
            <a:r>
              <a:rPr lang="en-GB" dirty="0"/>
              <a:t>TensorFlow</a:t>
            </a:r>
          </a:p>
          <a:p>
            <a:r>
              <a:rPr lang="en-GB" dirty="0"/>
              <a:t>Django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1000F-DE62-1C70-D760-A043DCBB6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821" y="1737435"/>
            <a:ext cx="1846717" cy="1846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E7BEF-7B12-AF4A-D960-B4EE41EF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29" y="1519749"/>
            <a:ext cx="2199183" cy="2199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C3569-EEA4-C539-8E04-9F5AE0FAA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052" y="1522918"/>
            <a:ext cx="1847850" cy="2466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23DBD-1801-8BF8-033D-31CFE32DB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79" y="3989893"/>
            <a:ext cx="2066925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5D7007-7CBF-F549-787F-A42E6FDB3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983" y="4113439"/>
            <a:ext cx="2025706" cy="20257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1025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7608-8855-1B91-A883-9E57A79B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dirty="0" err="1"/>
              <a:t>Numpy</a:t>
            </a:r>
            <a:r>
              <a:rPr lang="en-GB" dirty="0"/>
              <a:t> (Numeric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B101-4FDB-103D-CBEE-96D0ED30D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6354"/>
            <a:ext cx="5154457" cy="4946753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Provides support for large, multi-dimensional arrays and matrices, along with a collection of mathematical functions to operate on them.</a:t>
            </a:r>
          </a:p>
          <a:p>
            <a:pPr>
              <a:lnSpc>
                <a:spcPct val="110000"/>
              </a:lnSpc>
            </a:pPr>
            <a:r>
              <a:rPr lang="en-US" sz="2200" b="1" dirty="0"/>
              <a:t>Key Features: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Efficient array computations</a:t>
            </a:r>
          </a:p>
          <a:p>
            <a:pPr lvl="1">
              <a:lnSpc>
                <a:spcPct val="110000"/>
              </a:lnSpc>
            </a:pPr>
            <a:r>
              <a:rPr lang="en-US" sz="2200" dirty="0"/>
              <a:t>Mathematical functions (e.g., linear algebra, random number generation).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Used in data analysis and scientific computing.</a:t>
            </a:r>
          </a:p>
          <a:p>
            <a:pPr>
              <a:lnSpc>
                <a:spcPct val="110000"/>
              </a:lnSpc>
            </a:pPr>
            <a:r>
              <a:rPr lang="en-US" sz="2200" i="1" dirty="0"/>
              <a:t>pip install </a:t>
            </a:r>
            <a:r>
              <a:rPr lang="en-US" sz="2200" i="1" dirty="0" err="1"/>
              <a:t>numpy</a:t>
            </a:r>
            <a:endParaRPr lang="en-GB" sz="2200" i="1" dirty="0"/>
          </a:p>
          <a:p>
            <a:pPr>
              <a:lnSpc>
                <a:spcPct val="110000"/>
              </a:lnSpc>
            </a:pPr>
            <a:r>
              <a:rPr lang="en-GB" sz="2200" dirty="0">
                <a:hlinkClick r:id="rId3"/>
              </a:rPr>
              <a:t>https://numpy.org/</a:t>
            </a:r>
            <a:endParaRPr lang="en-GB" sz="2200" dirty="0"/>
          </a:p>
          <a:p>
            <a:pPr>
              <a:lnSpc>
                <a:spcPct val="110000"/>
              </a:lnSpc>
            </a:pPr>
            <a:endParaRPr lang="en-GB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D9F7E-BD8B-3D30-D3FD-4EB45E61F6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25" r="5162" b="-1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61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E7E8-752B-1352-FCEE-8616A103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Matplotlib: Plotting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87C7D-F379-EC43-BFEA-9ECE7364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1317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317B5-F65B-1A76-5346-3717A02C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8" y="1896256"/>
            <a:ext cx="5645247" cy="4624465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library for creating static, animated, and interactive visualizations in Python.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Line plots, bar charts, histograms, and more.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Customizable plots with labels, titles, and legends.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in Data visualization in reports and presentations.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pip install matplotlib</a:t>
            </a:r>
          </a:p>
          <a:p>
            <a:pPr>
              <a:lnSpc>
                <a:spcPct val="110000"/>
              </a:lnSpc>
            </a:pPr>
            <a:r>
              <a:rPr lang="en-GB" dirty="0">
                <a:hlinkClick r:id="rId4"/>
              </a:rPr>
              <a:t>https://matplotlib.org/</a:t>
            </a:r>
            <a:endParaRPr lang="en-GB" dirty="0"/>
          </a:p>
          <a:p>
            <a:pPr>
              <a:lnSpc>
                <a:spcPct val="110000"/>
              </a:lnSpc>
            </a:pP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261603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7B641-D006-3AB6-60F7-38A60201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Pandas: Data Manipulation and Analysis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A458-735D-F0D8-43EB-887E6F408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01188"/>
            <a:ext cx="5116981" cy="4676930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600" dirty="0"/>
              <a:t>Provides data structures and data analysis tools.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b="1" dirty="0"/>
              <a:t>Key Features</a:t>
            </a:r>
            <a:r>
              <a:rPr lang="en-US" sz="26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sz="2600" dirty="0" err="1"/>
              <a:t>DataFrames</a:t>
            </a:r>
            <a:r>
              <a:rPr lang="en-US" sz="2600" dirty="0"/>
              <a:t>: Two-dimensional, size-mutable, and tabular data.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Series: One-dimensional labeled arrays capable of holding any data type.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Data cleaning and transformation.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i="1" dirty="0"/>
              <a:t>pip install pandas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hlinkClick r:id="rId3"/>
              </a:rPr>
              <a:t>https://pandas.pydata.org/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DC35F-E546-8848-6C0E-3A3A70131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0" t="44" r="6588" b="-44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776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2980</TotalTime>
  <Words>918</Words>
  <Application>Microsoft Office PowerPoint</Application>
  <PresentationFormat>Widescreen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Tw Cen MT</vt:lpstr>
      <vt:lpstr>Circuit</vt:lpstr>
      <vt:lpstr>Session 6:Libraries and capstone project</vt:lpstr>
      <vt:lpstr>Last week’s recap</vt:lpstr>
      <vt:lpstr>This Week’s objectives:</vt:lpstr>
      <vt:lpstr>What is a library?</vt:lpstr>
      <vt:lpstr>PowerPoint Presentation</vt:lpstr>
      <vt:lpstr>Libraries covered today:</vt:lpstr>
      <vt:lpstr>Numpy (Numeric Python)</vt:lpstr>
      <vt:lpstr>Matplotlib: Plotting Library</vt:lpstr>
      <vt:lpstr>Pandas: Data Manipulation and Analysis</vt:lpstr>
      <vt:lpstr>TensorFlow</vt:lpstr>
      <vt:lpstr>Django</vt:lpstr>
      <vt:lpstr>Other Useful Libraries</vt:lpstr>
      <vt:lpstr>Capstone Project!</vt:lpstr>
      <vt:lpstr>Details about capstone project</vt:lpstr>
      <vt:lpstr>Capstone Project Ideas</vt:lpstr>
      <vt:lpstr>Mini Test</vt:lpstr>
      <vt:lpstr>Additional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Arfa Kazi</dc:creator>
  <cp:lastModifiedBy>Arfa Kazi</cp:lastModifiedBy>
  <cp:revision>22</cp:revision>
  <dcterms:created xsi:type="dcterms:W3CDTF">2024-07-01T09:39:52Z</dcterms:created>
  <dcterms:modified xsi:type="dcterms:W3CDTF">2024-08-04T12:52:02Z</dcterms:modified>
</cp:coreProperties>
</file>